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notesMasterIdLst>
    <p:notesMasterId r:id="rId39"/>
  </p:notesMasterIdLst>
  <p:handoutMasterIdLst>
    <p:handoutMasterId r:id="rId40"/>
  </p:handoutMasterIdLst>
  <p:sldIdLst>
    <p:sldId id="286" r:id="rId2"/>
    <p:sldId id="560" r:id="rId3"/>
    <p:sldId id="528" r:id="rId4"/>
    <p:sldId id="529" r:id="rId5"/>
    <p:sldId id="537" r:id="rId6"/>
    <p:sldId id="532" r:id="rId7"/>
    <p:sldId id="538" r:id="rId8"/>
    <p:sldId id="539" r:id="rId9"/>
    <p:sldId id="533" r:id="rId10"/>
    <p:sldId id="534" r:id="rId11"/>
    <p:sldId id="535" r:id="rId12"/>
    <p:sldId id="536" r:id="rId13"/>
    <p:sldId id="592" r:id="rId14"/>
    <p:sldId id="550" r:id="rId15"/>
    <p:sldId id="551" r:id="rId16"/>
    <p:sldId id="541" r:id="rId17"/>
    <p:sldId id="542" r:id="rId18"/>
    <p:sldId id="557" r:id="rId19"/>
    <p:sldId id="591" r:id="rId20"/>
    <p:sldId id="552" r:id="rId21"/>
    <p:sldId id="593" r:id="rId22"/>
    <p:sldId id="594" r:id="rId23"/>
    <p:sldId id="595" r:id="rId24"/>
    <p:sldId id="597" r:id="rId25"/>
    <p:sldId id="598" r:id="rId26"/>
    <p:sldId id="599" r:id="rId27"/>
    <p:sldId id="600" r:id="rId28"/>
    <p:sldId id="601" r:id="rId29"/>
    <p:sldId id="602" r:id="rId30"/>
    <p:sldId id="603" r:id="rId31"/>
    <p:sldId id="605" r:id="rId32"/>
    <p:sldId id="606" r:id="rId33"/>
    <p:sldId id="607" r:id="rId34"/>
    <p:sldId id="608" r:id="rId35"/>
    <p:sldId id="609" r:id="rId36"/>
    <p:sldId id="612" r:id="rId37"/>
    <p:sldId id="613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D21E"/>
    <a:srgbClr val="FF395B"/>
    <a:srgbClr val="FF3A0C"/>
    <a:srgbClr val="8CAD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09" autoAdjust="0"/>
    <p:restoredTop sz="86762" autoAdjust="0"/>
  </p:normalViewPr>
  <p:slideViewPr>
    <p:cSldViewPr snapToObjects="1">
      <p:cViewPr>
        <p:scale>
          <a:sx n="63" d="100"/>
          <a:sy n="63" d="100"/>
        </p:scale>
        <p:origin x="-74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1402-4D31-0A45-A88F-8AA5EF5AFD43}" type="datetimeFigureOut">
              <a:rPr lang="en-US" smtClean="0"/>
              <a:pPr/>
              <a:t>10/7/14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39052-4492-A441-82D2-9E555E86AE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941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D7D7C-FD6A-EA4E-AC46-B4F98488FC2C}" type="datetimeFigureOut">
              <a:rPr lang="en-US" smtClean="0"/>
              <a:pPr/>
              <a:t>10/7/14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032BD-2EBB-454E-BC8D-08C6457A2B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062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http://what-the-</a:t>
            </a:r>
            <a:r>
              <a:rPr lang="en-US" dirty="0" err="1" smtClean="0"/>
              <a:t>fail.com</a:t>
            </a:r>
            <a:r>
              <a:rPr lang="en-US" dirty="0" smtClean="0"/>
              <a:t>/computer-user-fail/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032BD-2EBB-454E-BC8D-08C6457A2BD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92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alecchalmers.blogspot.com</a:t>
            </a:r>
            <a:r>
              <a:rPr lang="en-US" dirty="0" smtClean="0"/>
              <a:t>/2008/11/</a:t>
            </a:r>
            <a:r>
              <a:rPr lang="en-US" dirty="0" err="1" smtClean="0"/>
              <a:t>storyboards.html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6FB44-8B3D-A548-8BC9-1FB636D8AF1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98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www.userfocus.co.uk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032BD-2EBB-454E-BC8D-08C6457A2BD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77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vi.sualize.us</a:t>
            </a:r>
            <a:r>
              <a:rPr lang="en-US" dirty="0" smtClean="0"/>
              <a:t>/storyboard_of_a_ticket_purchase_process_storyboards_ui_sketch_picture_vXUu.html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B09C2-3629-5242-8E9E-072FB6ED5E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6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ended is part</a:t>
            </a:r>
            <a:r>
              <a:rPr lang="en-US" baseline="0" dirty="0" smtClean="0"/>
              <a:t> of the class, graduate class. So if you want feedback don’t hesitate to ask me or 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34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one should ever say, at this stage, whoa, that idea is TOO</a:t>
            </a:r>
            <a:r>
              <a:rPr lang="en-US" baseline="0" dirty="0" smtClean="0"/>
              <a:t> different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032BD-2EBB-454E-BC8D-08C6457A2BD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93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Physical prototyping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idintern.wordpress.com</a:t>
            </a:r>
            <a:r>
              <a:rPr lang="en-US" dirty="0" smtClean="0"/>
              <a:t>/2011/02/03/business-realities/s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032BD-2EBB-454E-BC8D-08C6457A2BD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61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http://</a:t>
            </a:r>
            <a:r>
              <a:rPr lang="en-US" dirty="0" err="1" smtClean="0"/>
              <a:t>brylie.gnumedia.org</a:t>
            </a:r>
            <a:r>
              <a:rPr lang="en-US" dirty="0" smtClean="0"/>
              <a:t>/storyboarding/</a:t>
            </a:r>
          </a:p>
          <a:p>
            <a:r>
              <a:rPr lang="en-US" dirty="0" smtClean="0"/>
              <a:t>Why</a:t>
            </a:r>
            <a:r>
              <a:rPr lang="en-US" baseline="0" dirty="0" smtClean="0"/>
              <a:t> are star people better than stick people?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6FB44-8B3D-A548-8BC9-1FB636D8AF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12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032BD-2EBB-454E-BC8D-08C6457A2BD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99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Videos</a:t>
            </a:r>
          </a:p>
          <a:p>
            <a:r>
              <a:rPr lang="en-US" dirty="0" smtClean="0"/>
              <a:t>Movies</a:t>
            </a:r>
          </a:p>
          <a:p>
            <a:r>
              <a:rPr lang="en-US" dirty="0" smtClean="0"/>
              <a:t>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6FB44-8B3D-A548-8BC9-1FB636D8AF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71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www.agilemodeling.com</a:t>
            </a:r>
            <a:r>
              <a:rPr lang="en-US" dirty="0" smtClean="0"/>
              <a:t>/artifacts/</a:t>
            </a:r>
            <a:r>
              <a:rPr lang="en-US" dirty="0" err="1" smtClean="0"/>
              <a:t>uiFlowDiagram.htm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6FB44-8B3D-A548-8BC9-1FB636D8AF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30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vis.berkeley.edu</a:t>
            </a:r>
            <a:r>
              <a:rPr lang="en-US" dirty="0" smtClean="0"/>
              <a:t>/courses/cs160-fa06/wiki/</a:t>
            </a:r>
            <a:r>
              <a:rPr lang="en-US" dirty="0" err="1" smtClean="0"/>
              <a:t>index.php</a:t>
            </a:r>
            <a:r>
              <a:rPr lang="en-US" dirty="0" smtClean="0"/>
              <a:t>/InteractivePrototype-Group:4Corners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6FB44-8B3D-A548-8BC9-1FB636D8AF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30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B274-75B8-694A-BF53-FD57153917E4}" type="datetime1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B274-75B8-694A-BF53-FD57153917E4}" type="datetime1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B274-75B8-694A-BF53-FD57153917E4}" type="datetime1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53716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fld id="{0A18B565-2176-4C43-997E-2AA8386C3859}" type="datetime1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53716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fld id="{0A18B565-2176-4C43-997E-2AA8386C3859}" type="datetime1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761FA-E1F6-2243-A18A-7922F0811E38}" type="datetime1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B274-75B8-694A-BF53-FD57153917E4}" type="datetime1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76BC7-FE84-8B40-B3AD-419A71EB6823}" type="datetime1">
              <a:rPr lang="en-US" smtClean="0"/>
              <a:t>10/7/14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B274-75B8-694A-BF53-FD57153917E4}" type="datetime1">
              <a:rPr lang="en-US" smtClean="0"/>
              <a:t>10/7/14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B274-75B8-694A-BF53-FD57153917E4}" type="datetime1">
              <a:rPr lang="en-US" smtClean="0"/>
              <a:t>10/7/14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17393-C41A-C14B-AFB0-FC466BB71FA3}" type="datetime1">
              <a:rPr lang="en-US" smtClean="0"/>
              <a:t>10/7/14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B274-75B8-694A-BF53-FD57153917E4}" type="datetime1">
              <a:rPr lang="en-US" smtClean="0"/>
              <a:t>10/7/14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B274-75B8-694A-BF53-FD57153917E4}" type="datetime1">
              <a:rPr lang="en-US" smtClean="0"/>
              <a:t>10/7/14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F9B7B274-75B8-694A-BF53-FD57153917E4}" type="datetime1">
              <a:rPr lang="en-US" smtClean="0"/>
              <a:pPr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30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3221" b="3396"/>
          <a:stretch/>
        </p:blipFill>
        <p:spPr>
          <a:xfrm>
            <a:off x="0" y="0"/>
            <a:ext cx="9168448" cy="66294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5791200"/>
            <a:ext cx="9168449" cy="1066800"/>
          </a:xfrm>
          <a:solidFill>
            <a:schemeClr val="bg1">
              <a:alpha val="80000"/>
            </a:schemeClr>
          </a:solidFill>
        </p:spPr>
        <p:txBody>
          <a:bodyPr lIns="182880" tIns="91440" bIns="91440" anchor="t">
            <a:noAutofit/>
          </a:bodyPr>
          <a:lstStyle/>
          <a:p>
            <a:pPr marL="0" indent="0" algn="l"/>
            <a:r>
              <a:rPr lang="en-US" sz="3600" b="1" dirty="0" smtClean="0">
                <a:solidFill>
                  <a:schemeClr val="tx1"/>
                </a:solidFill>
              </a:rPr>
              <a:t>Sketching &amp; Storyboarding </a:t>
            </a:r>
            <a:br>
              <a:rPr lang="en-US" sz="3600" b="1" dirty="0" smtClean="0">
                <a:solidFill>
                  <a:schemeClr val="tx1"/>
                </a:solidFill>
              </a:rPr>
            </a:br>
            <a:r>
              <a:rPr lang="en-US" sz="2000" b="0" dirty="0" smtClean="0">
                <a:solidFill>
                  <a:srgbClr val="FFFFFF"/>
                </a:solidFill>
              </a:rPr>
              <a:t>CSCI 5839– </a:t>
            </a:r>
            <a:r>
              <a:rPr lang="en-US" sz="2000" b="0" dirty="0">
                <a:solidFill>
                  <a:srgbClr val="FFFFFF"/>
                </a:solidFill>
              </a:rPr>
              <a:t>Fall </a:t>
            </a:r>
            <a:r>
              <a:rPr lang="en-US" sz="2000" b="0" dirty="0" smtClean="0">
                <a:solidFill>
                  <a:srgbClr val="FFFFFF"/>
                </a:solidFill>
              </a:rPr>
              <a:t>2014                                                                                           </a:t>
            </a:r>
            <a:endParaRPr lang="en-US" sz="2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411" y="381000"/>
            <a:ext cx="6709389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1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Sketching tools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Skitch</a:t>
            </a:r>
            <a:r>
              <a:rPr lang="en-US" dirty="0"/>
              <a:t>: http://</a:t>
            </a:r>
            <a:r>
              <a:rPr lang="en-US" dirty="0" err="1"/>
              <a:t>evernote.com</a:t>
            </a:r>
            <a:r>
              <a:rPr lang="en-US" dirty="0"/>
              <a:t>/</a:t>
            </a:r>
            <a:r>
              <a:rPr lang="en-US" dirty="0" err="1"/>
              <a:t>skitch</a:t>
            </a:r>
            <a:r>
              <a:rPr lang="en-US" dirty="0" smtClean="0"/>
              <a:t>/</a:t>
            </a:r>
          </a:p>
          <a:p>
            <a:r>
              <a:rPr lang="en-US" dirty="0" err="1" smtClean="0"/>
              <a:t>Balsamiq</a:t>
            </a:r>
            <a:r>
              <a:rPr lang="en-US" dirty="0"/>
              <a:t>: http://</a:t>
            </a:r>
            <a:r>
              <a:rPr lang="en-US" dirty="0" err="1"/>
              <a:t>balsamiq.com</a:t>
            </a:r>
            <a:r>
              <a:rPr lang="en-US" dirty="0" smtClean="0"/>
              <a:t>/</a:t>
            </a:r>
          </a:p>
          <a:p>
            <a:r>
              <a:rPr lang="en-US" dirty="0" smtClean="0"/>
              <a:t>Many apps, e.g. </a:t>
            </a:r>
            <a:r>
              <a:rPr lang="en-US" dirty="0"/>
              <a:t>Paper </a:t>
            </a:r>
            <a:r>
              <a:rPr lang="en-US" sz="2000" dirty="0"/>
              <a:t>http://</a:t>
            </a:r>
            <a:r>
              <a:rPr lang="en-US" sz="2000" dirty="0" err="1"/>
              <a:t>www.fiftythree.com</a:t>
            </a:r>
            <a:r>
              <a:rPr lang="en-US" sz="2000" dirty="0"/>
              <a:t>/</a:t>
            </a:r>
            <a:r>
              <a:rPr lang="en-US" sz="2000" dirty="0" smtClean="0"/>
              <a:t>paper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66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Sketching tools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Skitch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: http://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evernote.com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skitch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/</a:t>
            </a:r>
          </a:p>
          <a:p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Balsamiq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: http://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balsamiq.com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/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Many apps, e.g.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Paper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http://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www.fiftythree.com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paper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But really, start with paper</a:t>
            </a:r>
          </a:p>
          <a:p>
            <a:pPr marL="457200" lvl="1" indent="0">
              <a:buNone/>
            </a:pPr>
            <a:r>
              <a:rPr lang="en-US" dirty="0"/>
              <a:t>(</a:t>
            </a:r>
            <a:r>
              <a:rPr lang="en-US" dirty="0" smtClean="0"/>
              <a:t>get fancy notebooks/pens if it helps)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10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Divergent sketching</a:t>
            </a:r>
          </a:p>
          <a:p>
            <a:pPr lvl="1"/>
            <a:r>
              <a:rPr lang="en-US" dirty="0" smtClean="0"/>
              <a:t>Explore possible ideas</a:t>
            </a:r>
          </a:p>
          <a:p>
            <a:pPr lvl="1"/>
            <a:endParaRPr lang="en-US" dirty="0"/>
          </a:p>
          <a:p>
            <a:r>
              <a:rPr lang="en-US" dirty="0" smtClean="0"/>
              <a:t>Convergent sketching</a:t>
            </a:r>
          </a:p>
          <a:p>
            <a:pPr lvl="1"/>
            <a:r>
              <a:rPr lang="en-US" dirty="0" smtClean="0"/>
              <a:t>Get the details right</a:t>
            </a:r>
          </a:p>
          <a:p>
            <a:pPr lvl="1"/>
            <a:endParaRPr lang="en-US" dirty="0"/>
          </a:p>
          <a:p>
            <a:r>
              <a:rPr lang="en-US" dirty="0" smtClean="0"/>
              <a:t>Iterative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6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Divergent sketching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9338"/>
          <a:stretch/>
        </p:blipFill>
        <p:spPr>
          <a:xfrm>
            <a:off x="273703" y="1600200"/>
            <a:ext cx="8489297" cy="451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2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Convergent sketching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998" t="8032" b="13749"/>
          <a:stretch/>
        </p:blipFill>
        <p:spPr>
          <a:xfrm>
            <a:off x="1288303" y="1389700"/>
            <a:ext cx="6863151" cy="5144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14455"/>
            <a:ext cx="3725148" cy="46166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Charles Eames (</a:t>
            </a:r>
            <a:r>
              <a:rPr lang="en-US" sz="2400" dirty="0" err="1" smtClean="0">
                <a:latin typeface="Helvetica"/>
                <a:cs typeface="Helvetica"/>
              </a:rPr>
              <a:t>dwr.com</a:t>
            </a:r>
            <a:r>
              <a:rPr lang="en-US" sz="2400" dirty="0" smtClean="0">
                <a:latin typeface="Helvetica"/>
                <a:cs typeface="Helvetica"/>
              </a:rPr>
              <a:t>)</a:t>
            </a:r>
            <a:endParaRPr lang="en-US" sz="2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27235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Sketching physical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Jeff Hawkins’ (Palm) block of wood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442" y="2743200"/>
            <a:ext cx="5926667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3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Glass in chopsticks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 descr="Screen Shot 2013-09-05 at 1.06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06384"/>
            <a:ext cx="6934200" cy="4864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71010" y="6356350"/>
            <a:ext cx="440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http://glass-</a:t>
            </a:r>
            <a:r>
              <a:rPr lang="en-US" dirty="0" err="1"/>
              <a:t>apps.org</a:t>
            </a:r>
            <a:r>
              <a:rPr lang="en-US" dirty="0"/>
              <a:t>/</a:t>
            </a:r>
            <a:r>
              <a:rPr lang="en-US" dirty="0" err="1"/>
              <a:t>google</a:t>
            </a:r>
            <a:r>
              <a:rPr lang="en-US" dirty="0"/>
              <a:t>-glass-prototype</a:t>
            </a:r>
          </a:p>
        </p:txBody>
      </p:sp>
    </p:spTree>
    <p:extLst>
      <p:ext uri="{BB962C8B-B14F-4D97-AF65-F5344CB8AC3E}">
        <p14:creationId xmlns:p14="http://schemas.microsoft.com/office/powerpoint/2010/main" val="402738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for sketching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Make LOTS of sketches</a:t>
            </a:r>
          </a:p>
          <a:p>
            <a:endParaRPr lang="en-US" dirty="0" smtClean="0"/>
          </a:p>
          <a:p>
            <a:r>
              <a:rPr lang="en-US" dirty="0" smtClean="0"/>
              <a:t>Hang them on the wall</a:t>
            </a:r>
          </a:p>
          <a:p>
            <a:pPr lvl="1"/>
            <a:endParaRPr lang="en-US" dirty="0"/>
          </a:p>
          <a:p>
            <a:r>
              <a:rPr lang="en-US" dirty="0" smtClean="0"/>
              <a:t>Sketch neatly, so you can go back to your sketches later (and share them)</a:t>
            </a:r>
          </a:p>
          <a:p>
            <a:endParaRPr lang="en-US" dirty="0"/>
          </a:p>
          <a:p>
            <a:r>
              <a:rPr lang="en-US" dirty="0" smtClean="0"/>
              <a:t>OK to take shortcuts (trace images, reuse elements across sketches)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13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Star people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36856" y="6369579"/>
            <a:ext cx="21336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43000" y="2438400"/>
            <a:ext cx="6637918" cy="205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86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 etc.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6707"/>
          </a:xfrm>
        </p:spPr>
        <p:txBody>
          <a:bodyPr>
            <a:normAutofit/>
          </a:bodyPr>
          <a:lstStyle/>
          <a:p>
            <a:r>
              <a:rPr lang="en-US" dirty="0" smtClean="0"/>
              <a:t>Due Thursday: peer feedback on P1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Next Thursday: personas, scenarios, sketches</a:t>
            </a:r>
          </a:p>
        </p:txBody>
      </p:sp>
    </p:spTree>
    <p:extLst>
      <p:ext uri="{BB962C8B-B14F-4D97-AF65-F5344CB8AC3E}">
        <p14:creationId xmlns:p14="http://schemas.microsoft.com/office/powerpoint/2010/main" val="977662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89546"/>
            <a:ext cx="9245600" cy="64398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17284" y="802312"/>
            <a:ext cx="1600200" cy="400110"/>
          </a:xfrm>
          <a:prstGeom prst="rect">
            <a:avLst/>
          </a:prstGeom>
          <a:solidFill>
            <a:srgbClr val="FFD21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y</a:t>
            </a:r>
            <a:r>
              <a:rPr lang="en-US" sz="2000" b="1" dirty="0" smtClean="0">
                <a:solidFill>
                  <a:schemeClr val="bg1"/>
                </a:solidFill>
              </a:rPr>
              <a:t>our app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335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593975"/>
          </a:xfrm>
        </p:spPr>
        <p:txBody>
          <a:bodyPr/>
          <a:lstStyle/>
          <a:p>
            <a:r>
              <a:rPr lang="en-US" dirty="0" smtClean="0"/>
              <a:t>Storyboarding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30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“rough draft” of a visual, sequential story</a:t>
            </a:r>
          </a:p>
          <a:p>
            <a:pPr lvl="1"/>
            <a:r>
              <a:rPr lang="en-US" dirty="0" smtClean="0"/>
              <a:t>Like a comic book</a:t>
            </a:r>
          </a:p>
          <a:p>
            <a:endParaRPr lang="en-US" dirty="0"/>
          </a:p>
          <a:p>
            <a:r>
              <a:rPr lang="en-US" dirty="0" smtClean="0"/>
              <a:t>Focus on visual storytelling</a:t>
            </a:r>
          </a:p>
          <a:p>
            <a:pPr lvl="1"/>
            <a:r>
              <a:rPr lang="en-US" dirty="0" smtClean="0"/>
              <a:t>What’s going on?</a:t>
            </a:r>
          </a:p>
          <a:p>
            <a:pPr lvl="1"/>
            <a:r>
              <a:rPr lang="en-US" dirty="0" smtClean="0"/>
              <a:t>What do I need to show?</a:t>
            </a:r>
          </a:p>
          <a:p>
            <a:pPr lvl="1"/>
            <a:r>
              <a:rPr lang="en-US" dirty="0" smtClean="0"/>
              <a:t>What are the transitions?</a:t>
            </a:r>
          </a:p>
          <a:p>
            <a:pPr lvl="1"/>
            <a:r>
              <a:rPr lang="en-US" dirty="0" smtClean="0"/>
              <a:t>What are the major “beats” of the story?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16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storyboarding is good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Tell a story (or describe a usage scenario)</a:t>
            </a:r>
          </a:p>
          <a:p>
            <a:pPr lvl="1"/>
            <a:r>
              <a:rPr lang="en-US" dirty="0" smtClean="0"/>
              <a:t>Can get useful feedback</a:t>
            </a:r>
          </a:p>
          <a:p>
            <a:endParaRPr lang="en-US" dirty="0" smtClean="0"/>
          </a:p>
          <a:p>
            <a:r>
              <a:rPr lang="en-US" dirty="0" smtClean="0"/>
              <a:t>Identify the main steps of the interaction</a:t>
            </a:r>
          </a:p>
          <a:p>
            <a:endParaRPr lang="en-US" dirty="0" smtClean="0"/>
          </a:p>
          <a:p>
            <a:r>
              <a:rPr lang="en-US" dirty="0" smtClean="0"/>
              <a:t>Identifies potential problems</a:t>
            </a:r>
          </a:p>
          <a:p>
            <a:pPr lvl="1"/>
            <a:r>
              <a:rPr lang="en-US" dirty="0" smtClean="0"/>
              <a:t>Do tasks need to happen in a certain order?</a:t>
            </a:r>
          </a:p>
          <a:p>
            <a:pPr lvl="1"/>
            <a:r>
              <a:rPr lang="en-US" dirty="0" smtClean="0"/>
              <a:t>Where are the user’s hands/eyes/attention?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434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Start with your scenario</a:t>
            </a:r>
          </a:p>
          <a:p>
            <a:pPr marL="1257300" lvl="1" indent="-514350">
              <a:buFont typeface="+mj-lt"/>
              <a:buAutoNum type="arabicPeriod"/>
            </a:pPr>
            <a:r>
              <a:rPr lang="en-US" dirty="0" smtClean="0"/>
              <a:t>divide it into sentences</a:t>
            </a:r>
          </a:p>
          <a:p>
            <a:pPr marL="1257300" lvl="1" indent="-514350">
              <a:buFont typeface="+mj-lt"/>
              <a:buAutoNum type="arabicPeriod"/>
            </a:pPr>
            <a:r>
              <a:rPr lang="en-US" dirty="0" smtClean="0"/>
              <a:t>Put each sentence in an empty box</a:t>
            </a:r>
          </a:p>
          <a:p>
            <a:pPr marL="1257300" lvl="1" indent="-514350">
              <a:buFont typeface="+mj-lt"/>
              <a:buAutoNum type="arabicPeriod"/>
            </a:pPr>
            <a:r>
              <a:rPr lang="en-US" dirty="0" smtClean="0"/>
              <a:t>Number each box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Write the sentence from the scenario below each box</a:t>
            </a:r>
          </a:p>
          <a:p>
            <a:pPr marL="1257300" lvl="1" indent="-514350">
              <a:buFont typeface="+mj-lt"/>
              <a:buAutoNum type="arabicPeriod"/>
            </a:pPr>
            <a:r>
              <a:rPr lang="en-US" dirty="0" smtClean="0"/>
              <a:t>Consider splitting frame into two parts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044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0920" y="6086836"/>
            <a:ext cx="435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AC4D design </a:t>
            </a:r>
            <a:r>
              <a:rPr lang="en-US" dirty="0">
                <a:solidFill>
                  <a:srgbClr val="000000"/>
                </a:solidFill>
              </a:rPr>
              <a:t>library http://library.ac4d.com/</a:t>
            </a:r>
          </a:p>
        </p:txBody>
      </p:sp>
      <p:pic>
        <p:nvPicPr>
          <p:cNvPr id="4" name="Picture 3" descr="Screen shot 2013-04-18 at 11.53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7015"/>
            <a:ext cx="9144000" cy="360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51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3. Start designing the scene</a:t>
            </a:r>
          </a:p>
          <a:p>
            <a:pPr marL="1257300" lvl="1" indent="-514350">
              <a:buFont typeface="+mj-lt"/>
              <a:buAutoNum type="arabicPeriod"/>
            </a:pPr>
            <a:r>
              <a:rPr lang="en-US" dirty="0" smtClean="0"/>
              <a:t>Who is in the scene?</a:t>
            </a:r>
          </a:p>
          <a:p>
            <a:pPr marL="1257300" lvl="1" indent="-514350">
              <a:buFont typeface="+mj-lt"/>
              <a:buAutoNum type="arabicPeriod"/>
            </a:pPr>
            <a:r>
              <a:rPr lang="en-US" dirty="0" smtClean="0"/>
              <a:t>What is the minimal amount of content you need to convey the scene?</a:t>
            </a:r>
          </a:p>
          <a:p>
            <a:pPr marL="1257300" lvl="1" indent="-514350">
              <a:buFont typeface="+mj-lt"/>
              <a:buAutoNum type="arabicPeriod"/>
            </a:pPr>
            <a:r>
              <a:rPr lang="en-US" dirty="0" smtClean="0"/>
              <a:t>What kind of “shot is it”?</a:t>
            </a:r>
          </a:p>
          <a:p>
            <a:pPr marL="1657350" lvl="2" indent="-514350">
              <a:buFont typeface="+mj-lt"/>
              <a:buAutoNum type="arabicPeriod"/>
            </a:pPr>
            <a:r>
              <a:rPr lang="en-US" dirty="0" err="1" smtClean="0"/>
              <a:t>Closeup</a:t>
            </a:r>
            <a:r>
              <a:rPr lang="en-US" dirty="0" smtClean="0"/>
              <a:t> (CU)</a:t>
            </a:r>
          </a:p>
          <a:p>
            <a:pPr marL="1657350" lvl="2" indent="-514350">
              <a:buFont typeface="+mj-lt"/>
              <a:buAutoNum type="arabicPeriod"/>
            </a:pPr>
            <a:r>
              <a:rPr lang="en-US" dirty="0" smtClean="0"/>
              <a:t>Over the shoulder (OTS)</a:t>
            </a:r>
          </a:p>
          <a:p>
            <a:pPr marL="1657350" lvl="2" indent="-514350">
              <a:buFont typeface="+mj-lt"/>
              <a:buAutoNum type="arabicPeriod"/>
            </a:pPr>
            <a:r>
              <a:rPr lang="en-US" dirty="0" smtClean="0"/>
              <a:t>Extreme </a:t>
            </a:r>
            <a:r>
              <a:rPr lang="en-US" dirty="0" err="1" smtClean="0"/>
              <a:t>closeup</a:t>
            </a:r>
            <a:r>
              <a:rPr lang="en-US" dirty="0" smtClean="0"/>
              <a:t>  (ECU)</a:t>
            </a:r>
          </a:p>
          <a:p>
            <a:pPr marL="1657350" lvl="2" indent="-514350">
              <a:buFont typeface="+mj-lt"/>
              <a:buAutoNum type="arabicPeriod"/>
            </a:pPr>
            <a:r>
              <a:rPr lang="en-US" dirty="0" smtClean="0"/>
              <a:t>Long shot (LS)</a:t>
            </a:r>
          </a:p>
          <a:p>
            <a:pPr marL="1657350" lvl="2" indent="-514350">
              <a:buFont typeface="+mj-lt"/>
              <a:buAutoNum type="arabicPeriod"/>
            </a:pPr>
            <a:r>
              <a:rPr lang="en-US" dirty="0" smtClean="0"/>
              <a:t>Medium shot (MS)</a:t>
            </a:r>
          </a:p>
          <a:p>
            <a:pPr marL="1257300" lvl="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920" y="608683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AC4D design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51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4-18 at 11.50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7208"/>
            <a:ext cx="9144000" cy="39458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0920" y="608683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AC4D design library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 descr="Screen shot 2013-04-18 at 11.58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305"/>
            <a:ext cx="9144000" cy="382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43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 startAt="4"/>
            </a:pPr>
            <a:r>
              <a:rPr lang="en-US" dirty="0" smtClean="0"/>
              <a:t>Sketch what happens in the scene inside each box</a:t>
            </a:r>
          </a:p>
          <a:p>
            <a:pPr marL="1257300" lvl="1" indent="-514350">
              <a:buFont typeface="+mj-lt"/>
              <a:buAutoNum type="arabicPeriod"/>
            </a:pPr>
            <a:r>
              <a:rPr lang="en-US" dirty="0" smtClean="0"/>
              <a:t>Emphasize people, hands and eyes</a:t>
            </a:r>
          </a:p>
          <a:p>
            <a:pPr marL="1257300" lvl="1" indent="-514350">
              <a:buAutoNum type="arabicPeriod"/>
            </a:pPr>
            <a:r>
              <a:rPr lang="en-US" dirty="0" smtClean="0"/>
              <a:t>If there are screens, first show the context, then fill in the screen</a:t>
            </a:r>
          </a:p>
          <a:p>
            <a:pPr lvl="1" indent="0">
              <a:buNone/>
            </a:pPr>
            <a:endParaRPr lang="en-US" dirty="0" smtClean="0"/>
          </a:p>
          <a:p>
            <a:r>
              <a:rPr lang="en-US" dirty="0" smtClean="0"/>
              <a:t>Start with stick/star figures, detailed sketches aren’t necessary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920" y="608683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AC4D design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13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0920" y="608683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AC4D design library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 descr="Screen shot 2013-04-18 at 11.51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1062"/>
            <a:ext cx="9144000" cy="31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0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Sketching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83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on storyboarding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Keep the camera view in mind</a:t>
            </a:r>
          </a:p>
          <a:p>
            <a:pPr lvl="1"/>
            <a:r>
              <a:rPr lang="en-US" dirty="0" smtClean="0"/>
              <a:t>How much detail can the user see?</a:t>
            </a:r>
          </a:p>
          <a:p>
            <a:pPr lvl="1"/>
            <a:r>
              <a:rPr lang="en-US" dirty="0" smtClean="0"/>
              <a:t>Where is the camera?</a:t>
            </a:r>
          </a:p>
          <a:p>
            <a:pPr lvl="1"/>
            <a:r>
              <a:rPr lang="en-US" dirty="0" smtClean="0"/>
              <a:t>Are transitions clear?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Show, don’t tell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Choose the right level of detail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117600"/>
            <a:ext cx="8305800" cy="4622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9100" y="435429"/>
            <a:ext cx="301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Flow diagrams vs. storyboards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661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0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26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0"/>
            <a:ext cx="7239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39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96385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85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704" y="532190"/>
            <a:ext cx="7132391" cy="522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70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make a storyboard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4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your own storyboard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groups of 2, make a storyboard documenting one of your app’s scenarios</a:t>
            </a:r>
          </a:p>
          <a:p>
            <a:endParaRPr lang="en-US" dirty="0"/>
          </a:p>
          <a:p>
            <a:r>
              <a:rPr lang="en-US" dirty="0" smtClean="0"/>
              <a:t>For simplicity, stick with 6 panels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62000" y="4038600"/>
            <a:ext cx="3581400" cy="231775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4400" y="4267200"/>
            <a:ext cx="914400" cy="838200"/>
          </a:xfrm>
          <a:prstGeom prst="rect">
            <a:avLst/>
          </a:prstGeom>
          <a:solidFill>
            <a:srgbClr val="EEECE1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57400" y="4267200"/>
            <a:ext cx="914400" cy="838200"/>
          </a:xfrm>
          <a:prstGeom prst="rect">
            <a:avLst/>
          </a:prstGeom>
          <a:solidFill>
            <a:srgbClr val="EEECE1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00400" y="4267200"/>
            <a:ext cx="914400" cy="838200"/>
          </a:xfrm>
          <a:prstGeom prst="rect">
            <a:avLst/>
          </a:prstGeom>
          <a:solidFill>
            <a:srgbClr val="EEECE1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4400" y="5287963"/>
            <a:ext cx="914400" cy="838200"/>
          </a:xfrm>
          <a:prstGeom prst="rect">
            <a:avLst/>
          </a:prstGeom>
          <a:solidFill>
            <a:srgbClr val="EEECE1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57400" y="5287963"/>
            <a:ext cx="914400" cy="838200"/>
          </a:xfrm>
          <a:prstGeom prst="rect">
            <a:avLst/>
          </a:prstGeom>
          <a:solidFill>
            <a:srgbClr val="EEECE1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00400" y="5287963"/>
            <a:ext cx="914400" cy="838200"/>
          </a:xfrm>
          <a:prstGeom prst="rect">
            <a:avLst/>
          </a:prstGeom>
          <a:solidFill>
            <a:srgbClr val="EEECE1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95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sketch</a:t>
            </a:r>
          </a:p>
          <a:p>
            <a:r>
              <a:rPr lang="en-US" dirty="0" smtClean="0"/>
              <a:t>Tips on sketching</a:t>
            </a:r>
          </a:p>
          <a:p>
            <a:r>
              <a:rPr lang="en-US" dirty="0" smtClean="0"/>
              <a:t>Storyboarding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40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sketching?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Representing early ideas outside of your brain</a:t>
            </a:r>
          </a:p>
          <a:p>
            <a:endParaRPr lang="en-US" dirty="0"/>
          </a:p>
          <a:p>
            <a:r>
              <a:rPr lang="en-US" dirty="0" smtClean="0"/>
              <a:t>Many forms: block diagrams, drawings, storyboards, text</a:t>
            </a:r>
          </a:p>
          <a:p>
            <a:endParaRPr lang="en-US" dirty="0"/>
          </a:p>
          <a:p>
            <a:r>
              <a:rPr lang="en-US" dirty="0" smtClean="0"/>
              <a:t>Early ideas at a level of detail that is easy to work with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94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sketch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Capture ideas before you forget them</a:t>
            </a:r>
          </a:p>
          <a:p>
            <a:endParaRPr lang="en-US" dirty="0" smtClean="0"/>
          </a:p>
          <a:p>
            <a:r>
              <a:rPr lang="en-US" dirty="0" smtClean="0"/>
              <a:t>Feed the creative part of your brain</a:t>
            </a:r>
          </a:p>
          <a:p>
            <a:endParaRPr lang="en-US" dirty="0"/>
          </a:p>
          <a:p>
            <a:r>
              <a:rPr lang="en-US" dirty="0" smtClean="0"/>
              <a:t>Try out ideas quickly (and discard bad ones)</a:t>
            </a:r>
          </a:p>
          <a:p>
            <a:endParaRPr lang="en-US" dirty="0"/>
          </a:p>
          <a:p>
            <a:r>
              <a:rPr lang="en-US" dirty="0" smtClean="0"/>
              <a:t>Prevent yourself from getting distracted by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83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88610"/>
            <a:ext cx="9144000" cy="744661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81612"/>
            <a:ext cx="3810000" cy="6395388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“The whole essence of good drawing – and of good thinking, perhaps – is to work a subject down to the simplest form possible and still have it believable for what it is meant to be</a:t>
            </a:r>
            <a:r>
              <a:rPr lang="en-US" dirty="0" smtClean="0">
                <a:solidFill>
                  <a:schemeClr val="tx1"/>
                </a:solidFill>
              </a:rPr>
              <a:t>.”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			–Chuck Jones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182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4800600" cy="513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“If </a:t>
            </a:r>
            <a:r>
              <a:rPr lang="en-US" dirty="0"/>
              <a:t>Ernest Hemingway, James </a:t>
            </a:r>
            <a:r>
              <a:rPr lang="en-US" dirty="0" err="1"/>
              <a:t>Mitchener</a:t>
            </a:r>
            <a:r>
              <a:rPr lang="en-US" dirty="0"/>
              <a:t>, Neil Simon, Frank Lloyd Wright, and Pablo Picasso could not get it right the first time, what makes you think that you will</a:t>
            </a:r>
            <a:r>
              <a:rPr lang="en-US" dirty="0" smtClean="0"/>
              <a:t>?“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— </a:t>
            </a:r>
            <a:r>
              <a:rPr lang="en-US" dirty="0"/>
              <a:t>Paul </a:t>
            </a:r>
            <a:r>
              <a:rPr lang="en-US" dirty="0" err="1"/>
              <a:t>Heckel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990600"/>
            <a:ext cx="3187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95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Myths about sketching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 can’t sketch!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 need to be an artist to sketch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I’ll save time by going straight to my </a:t>
            </a:r>
            <a:r>
              <a:rPr lang="en-US" dirty="0" err="1" smtClean="0"/>
              <a:t>dev</a:t>
            </a:r>
            <a:r>
              <a:rPr lang="en-US" dirty="0" smtClean="0"/>
              <a:t>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35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4840</TotalTime>
  <Words>896</Words>
  <Application>Microsoft Macintosh PowerPoint</Application>
  <PresentationFormat>On-screen Show (4:3)</PresentationFormat>
  <Paragraphs>185</Paragraphs>
  <Slides>37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Black</vt:lpstr>
      <vt:lpstr>Sketching &amp; Storyboarding  CSCI 5839– Fall 2014                                                                                           </vt:lpstr>
      <vt:lpstr>Assignments etc.</vt:lpstr>
      <vt:lpstr>Sketching</vt:lpstr>
      <vt:lpstr>Sketching</vt:lpstr>
      <vt:lpstr>What is sketching?</vt:lpstr>
      <vt:lpstr>Why sketch</vt:lpstr>
      <vt:lpstr>PowerPoint Presentation</vt:lpstr>
      <vt:lpstr>PowerPoint Presentation</vt:lpstr>
      <vt:lpstr>Myths about sketching</vt:lpstr>
      <vt:lpstr>PowerPoint Presentation</vt:lpstr>
      <vt:lpstr>Sketching tools</vt:lpstr>
      <vt:lpstr>Sketching tools</vt:lpstr>
      <vt:lpstr>Sketching process</vt:lpstr>
      <vt:lpstr>Divergent sketching</vt:lpstr>
      <vt:lpstr>Convergent sketching</vt:lpstr>
      <vt:lpstr>Sketching physical objects</vt:lpstr>
      <vt:lpstr>Google Glass in chopsticks</vt:lpstr>
      <vt:lpstr>Tips for sketching</vt:lpstr>
      <vt:lpstr>Star people</vt:lpstr>
      <vt:lpstr>Activity</vt:lpstr>
      <vt:lpstr>Storyboarding</vt:lpstr>
      <vt:lpstr>Storyboarding</vt:lpstr>
      <vt:lpstr>What storyboarding is good for</vt:lpstr>
      <vt:lpstr>Storyboarding process</vt:lpstr>
      <vt:lpstr>PowerPoint Presentation</vt:lpstr>
      <vt:lpstr>Storyboarding process</vt:lpstr>
      <vt:lpstr>PowerPoint Presentation</vt:lpstr>
      <vt:lpstr>Storyboarding process</vt:lpstr>
      <vt:lpstr>PowerPoint Presentation</vt:lpstr>
      <vt:lpstr>Notes on storyboarding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Interactive demo</vt:lpstr>
      <vt:lpstr>Make your own storyboard</vt:lpstr>
    </vt:vector>
  </TitlesOfParts>
  <Company>UMBC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Amy Hurst</dc:creator>
  <cp:lastModifiedBy>Shaun Kane</cp:lastModifiedBy>
  <cp:revision>410</cp:revision>
  <cp:lastPrinted>2010-09-02T19:34:51Z</cp:lastPrinted>
  <dcterms:created xsi:type="dcterms:W3CDTF">2010-09-02T02:04:53Z</dcterms:created>
  <dcterms:modified xsi:type="dcterms:W3CDTF">2014-10-07T21:30:38Z</dcterms:modified>
</cp:coreProperties>
</file>